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57" r:id="rId4"/>
    <p:sldId id="283" r:id="rId5"/>
    <p:sldId id="288" r:id="rId6"/>
    <p:sldId id="289" r:id="rId7"/>
    <p:sldId id="297" r:id="rId8"/>
    <p:sldId id="284" r:id="rId9"/>
    <p:sldId id="290" r:id="rId10"/>
    <p:sldId id="298" r:id="rId11"/>
    <p:sldId id="286" r:id="rId12"/>
    <p:sldId id="285" r:id="rId13"/>
    <p:sldId id="287" r:id="rId14"/>
    <p:sldId id="279" r:id="rId15"/>
    <p:sldId id="275" r:id="rId16"/>
    <p:sldId id="295" r:id="rId17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71011" autoAdjust="0"/>
  </p:normalViewPr>
  <p:slideViewPr>
    <p:cSldViewPr snapToGrid="0" snapToObjects="1">
      <p:cViewPr varScale="1">
        <p:scale>
          <a:sx n="112" d="100"/>
          <a:sy n="112" d="100"/>
        </p:scale>
        <p:origin x="134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7039-865C-4EAB-9A80-DE3992DBC76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5FFEB-C877-4210-B8BA-1F9E10B45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I will present the following paper which is a result of work performed while I was visiting UC Berkeley last fall.</a:t>
            </a:r>
          </a:p>
          <a:p>
            <a:r>
              <a:rPr lang="en-US" dirty="0"/>
              <a:t>The paper is about designing embedded systems software using a new programming language called Lingua Franca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06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have language constructs for doing interaction with the external world through something called a physical action. It introduces non-determinism, but it is very explicit and contained.</a:t>
            </a:r>
          </a:p>
          <a:p>
            <a:endParaRPr lang="en-US" dirty="0"/>
          </a:p>
          <a:p>
            <a:r>
              <a:rPr lang="en-US" dirty="0"/>
              <a:t>Deadlines can be associated with reactions which is a portable way of specifying timing constraints which informs the run-time as to which reactions to prioritize.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1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 this work we have added support for running LF programs </a:t>
            </a:r>
            <a:r>
              <a:rPr lang="en-US" dirty="0" err="1"/>
              <a:t>ontop</a:t>
            </a:r>
            <a:r>
              <a:rPr lang="en-US" dirty="0"/>
              <a:t> of the Zephyr RTOS. It could easily run bare-metal also, but Zephyr provides a nice abstraction and tooling which gives us fast access to hundreds of boards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 you see a LF program consisting of a set of reactors can execute together with Zephyr tasks running things like networking stacks </a:t>
            </a:r>
            <a:r>
              <a:rPr lang="en-US" dirty="0" err="1"/>
              <a:t>etc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12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This paper is about evaluating the Lingua Franca runtime and demonstrate its applicability for real-time embedded systems</a:t>
            </a:r>
          </a:p>
          <a:p>
            <a:pPr marL="228600" indent="-228600">
              <a:buAutoNum type="arabicPeriod"/>
            </a:pPr>
            <a:r>
              <a:rPr lang="en-US" dirty="0"/>
              <a:t>It does not seem to be an agreed upon set of benchmarks for evaluating the performance of a language or a framework for this use-case.</a:t>
            </a:r>
          </a:p>
          <a:p>
            <a:pPr marL="228600" indent="-228600">
              <a:buAutoNum type="arabicPeriod"/>
            </a:pPr>
            <a:r>
              <a:rPr lang="en-US" dirty="0"/>
              <a:t>We propose a combination between:  Average-case throughput/latency on different workloads  Precision benchmarks  Repeatability/Jitter benchmarks</a:t>
            </a:r>
          </a:p>
          <a:p>
            <a:pPr marL="228600" indent="-228600">
              <a:buAutoNum type="arabicPeriod"/>
            </a:pPr>
            <a:r>
              <a:rPr lang="en-US" dirty="0"/>
              <a:t>We use logical </a:t>
            </a:r>
            <a:r>
              <a:rPr lang="en-US" dirty="0" err="1"/>
              <a:t>analyzors</a:t>
            </a:r>
            <a:r>
              <a:rPr lang="en-US" dirty="0"/>
              <a:t> to enable very accurate measurements of the timing of a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0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the average-case performance benchmarks.</a:t>
            </a:r>
          </a:p>
          <a:p>
            <a:endParaRPr lang="en-US" dirty="0"/>
          </a:p>
          <a:p>
            <a:r>
              <a:rPr lang="en-US" dirty="0"/>
              <a:t>Main take-away is that LF is competitive with just using threads. The overhead of switching between different reactions and advancing logical time is comparable to that of context switching between threads.</a:t>
            </a:r>
          </a:p>
          <a:p>
            <a:endParaRPr lang="en-US" dirty="0"/>
          </a:p>
          <a:p>
            <a:r>
              <a:rPr lang="en-US" dirty="0"/>
              <a:t>The message-passing overhead is also comparable to the overhead to message passing constructs like FIFOs and message queues in Zephyr.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14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to timing precision. Here are measurements of how accurately we are able to trigger reactions. So there are some constants offsets and a variance in the order of a microsecond. This is of course very sensitive to the platform you are evaluating it on. We are using NRF52 which is a 64MHz MCU with a 1MHz clock as time-source.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16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show the precision and latency of which we can do non-deterministic interaction with the external world through these physical actions.</a:t>
            </a:r>
          </a:p>
          <a:p>
            <a:endParaRPr lang="en-US" dirty="0"/>
          </a:p>
          <a:p>
            <a:r>
              <a:rPr lang="en-US" dirty="0"/>
              <a:t>On the left is the precision of which a physical action is timestamped by the run-time.</a:t>
            </a:r>
          </a:p>
          <a:p>
            <a:endParaRPr lang="en-US" dirty="0"/>
          </a:p>
          <a:p>
            <a:r>
              <a:rPr lang="en-US" dirty="0"/>
              <a:t>On the right is the latency from a physical action schedule to a reaction triggered by the physical action is invoked.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that’s all for now. Check out our web-page and </a:t>
            </a:r>
            <a:r>
              <a:rPr lang="en-US" dirty="0" err="1"/>
              <a:t>Github</a:t>
            </a:r>
            <a:r>
              <a:rPr lang="en-US" dirty="0"/>
              <a:t> and read the paper for more in-depth discussions.</a:t>
            </a:r>
          </a:p>
          <a:p>
            <a:r>
              <a:rPr lang="en-US" dirty="0"/>
              <a:t>Also come see me and Shaokai, the second-author which is also here today, after if you </a:t>
            </a:r>
            <a:r>
              <a:rPr lang="en-US" dirty="0" err="1"/>
              <a:t>wanna</a:t>
            </a:r>
            <a:r>
              <a:rPr lang="en-US" dirty="0"/>
              <a:t> talk more and maybe see a demo.</a:t>
            </a:r>
          </a:p>
          <a:p>
            <a:endParaRPr lang="en-US" dirty="0"/>
          </a:p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lot of what I will share today is based on work carried out by the Lingua Franca team which is an international group of researchers centered around</a:t>
            </a:r>
            <a:br>
              <a:rPr lang="en-US" dirty="0"/>
            </a:br>
            <a:r>
              <a:rPr lang="en-US" dirty="0"/>
              <a:t>UC Berkeley, TU Dresden TU Kiel. NTNU in Norway, DTU in Denmark and </a:t>
            </a:r>
            <a:r>
              <a:rPr lang="en-US" dirty="0" err="1"/>
              <a:t>Hanyang</a:t>
            </a:r>
            <a:r>
              <a:rPr lang="en-US" dirty="0"/>
              <a:t> in Korea.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3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start with a step back and look at what I mean by embedded systems software.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Interface between The real, continuous and messy physical world and the digital, discrete and algorithmic cyber world.</a:t>
            </a:r>
          </a:p>
          <a:p>
            <a:pPr marL="171450" indent="-171450">
              <a:buFontTx/>
              <a:buChar char="-"/>
            </a:pPr>
            <a:r>
              <a:rPr lang="en-US" dirty="0"/>
              <a:t>Its found at “both ends” at the input receiving measurements of the physical world through its sensors and at the output driving actuators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4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I will focus on two challenges in embedded systems design. Concurrency and Timing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42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Embedded systems are inherently concurrent.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Concurrency typically achieved through IRQs with callbacks, or more recently through threads of an RTOS.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These are both examples of concurrency model called “shared memory concurrency” and it is notoriously hard to “get right”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Here I am showing you two articles of very serious embedded systems concurrency bugs: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Therac-25 which delivered deadly doses of radiation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Toyotas unintended acceleration which had their cars accelerating for no reason</a:t>
            </a:r>
          </a:p>
          <a:p>
            <a:pPr marL="171450" indent="-171450">
              <a:buFontTx/>
              <a:buChar char="-"/>
            </a:pPr>
            <a:r>
              <a:rPr lang="en-US" dirty="0"/>
              <a:t>Both due to concurrency bugs which would not be possible in a higher-order concurrency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3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real-time systems you can at-least thin about four problems related to time:</a:t>
            </a:r>
          </a:p>
          <a:p>
            <a:pPr marL="228600" indent="-228600">
              <a:buAutoNum type="arabicPeriod"/>
            </a:pPr>
            <a:r>
              <a:rPr lang="en-US" dirty="0"/>
              <a:t>The ability to timestamp the </a:t>
            </a:r>
            <a:r>
              <a:rPr lang="en-US" dirty="0" err="1"/>
              <a:t>ocurrence</a:t>
            </a:r>
            <a:r>
              <a:rPr lang="en-US" dirty="0"/>
              <a:t> of external events (e.g. a PPS signal from a GNSS receiver)</a:t>
            </a:r>
          </a:p>
          <a:p>
            <a:pPr marL="228600" indent="-228600">
              <a:buAutoNum type="arabicPeriod"/>
            </a:pPr>
            <a:r>
              <a:rPr lang="en-US" dirty="0"/>
              <a:t>The ability to generate an external event at a exact point in time (e.g. trigger a camera)</a:t>
            </a:r>
          </a:p>
          <a:p>
            <a:pPr marL="228600" indent="-228600">
              <a:buAutoNum type="arabicPeriod"/>
            </a:pPr>
            <a:r>
              <a:rPr lang="en-US" dirty="0"/>
              <a:t>Reasoning about execution time of your programs to guarantee (2)</a:t>
            </a:r>
          </a:p>
          <a:p>
            <a:pPr marL="228600" indent="-228600">
              <a:buAutoNum type="arabicPeriod"/>
            </a:pPr>
            <a:r>
              <a:rPr lang="en-US" dirty="0"/>
              <a:t>The maintaining of a logical timeline of your program.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the right an article on the Mars Ingenuity helicopter that almost crashed during a flight at Mars because of a timestamping error.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  the left, the infamous Y2K problem where a lot of computer systems only used to decimal digits to represent the year which then wrapped in year 2000.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 subtle problems with real-life consequences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lots of proposed solutions to this, using models like Synchronous languages, Actor models or Communicating Sequential Processes, which I wont have the time to get into. Read the paper for a discussion on some of them. </a:t>
            </a:r>
          </a:p>
          <a:p>
            <a:endParaRPr lang="en-US" dirty="0"/>
          </a:p>
          <a:p>
            <a:r>
              <a:rPr lang="en-US" dirty="0"/>
              <a:t>I am here to talk about our proposed solution, the Lingua Franca language and the reactor model-of-computation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81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mouthful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63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Coordination language: It separates the concerns of expressing computation from the concern of communication and scheduling. LF programs are all about expressing how snippets of imperative code in a target language should be scheduled.</a:t>
            </a:r>
          </a:p>
          <a:p>
            <a:pPr marL="228600" indent="-228600">
              <a:buAutoNum type="arabicPeriod"/>
            </a:pPr>
            <a:r>
              <a:rPr lang="en-US" dirty="0"/>
              <a:t>Polyglot means that it supports target code in multiple languages like C, C++. Rust and Python. Today we are focusing on the C-target</a:t>
            </a:r>
          </a:p>
          <a:p>
            <a:pPr marL="228600" indent="-228600">
              <a:buAutoNum type="arabicPeriod"/>
            </a:pPr>
            <a:r>
              <a:rPr lang="en-US" dirty="0"/>
              <a:t>Declarative, as opposed to imperative, meaning that the programmer expresses a program as a composition of message-passing reactors, and it is the compiler and runtime`s job to take advantage of inherent concurrency in that composition.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Enough words. Lets look at code</a:t>
            </a:r>
          </a:p>
          <a:p>
            <a:pPr marL="228600" indent="-228600">
              <a:buAutoNum type="arabicPeriod"/>
            </a:pPr>
            <a:r>
              <a:rPr lang="en-US" dirty="0"/>
              <a:t>Here you see the declaration of three simple reactors, which are similar to classes in OO languages.</a:t>
            </a:r>
          </a:p>
          <a:p>
            <a:pPr marL="228600" indent="-228600">
              <a:buAutoNum type="arabicPeriod"/>
            </a:pPr>
            <a:r>
              <a:rPr lang="en-US" dirty="0"/>
              <a:t>Reactors may encapsulate state, modes, and most importantly event-reactions which are snippets of imperative code written in a target language which is scheduled by the runtime.- </a:t>
            </a:r>
            <a:r>
              <a:rPr lang="en-US" dirty="0" err="1"/>
              <a:t>Simulteanous</a:t>
            </a:r>
            <a:r>
              <a:rPr lang="en-US" dirty="0"/>
              <a:t> reactions without data-dependencies may be execute in arbitrary order or in </a:t>
            </a:r>
            <a:r>
              <a:rPr lang="en-US" dirty="0" err="1"/>
              <a:t>parallell</a:t>
            </a:r>
            <a:r>
              <a:rPr lang="en-US" dirty="0"/>
              <a:t> on a multi-core system</a:t>
            </a:r>
          </a:p>
          <a:p>
            <a:pPr marL="228600" indent="-228600">
              <a:buAutoNum type="arabicPeriod"/>
            </a:pPr>
            <a:r>
              <a:rPr lang="en-US" dirty="0"/>
              <a:t> Its the job of the runtime to use low-level synchronization primitives like locks and ensuring that program execution is deterministic.- In that sense LF separates the concerns of a programs coordination fabric, from its imperative code, i.e. actual computation</a:t>
            </a:r>
          </a:p>
          <a:p>
            <a:pPr marL="228600" indent="-228600">
              <a:buAutoNum type="arabicPeriod"/>
            </a:pPr>
            <a:r>
              <a:rPr lang="en-US" dirty="0"/>
              <a:t>Reactors can be instantiated and connected to each other and communicate through message-passing which is modeled as time-tagged events carrying data</a:t>
            </a:r>
          </a:p>
          <a:p>
            <a:pPr marL="228600" indent="-228600">
              <a:buAutoNum type="arabicPeriod"/>
            </a:pPr>
            <a:r>
              <a:rPr lang="en-US" dirty="0"/>
              <a:t>A LF program is compiled by LFC which code-generates an application which is linked with a runtime which then constitutes the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5FFEB-C877-4210-B8BA-1F9E10B450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7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6000" y="205979"/>
            <a:ext cx="54610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4543E-49C9-CE6C-3BC1-2B3B2FAE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0FCA1-4A04-0E8D-BF6B-6201B64C5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6BF2F-108B-AB03-B1F9-D8AEEFB7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A6A0-0753-4E9E-A524-950DDE132274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639CB-D9CA-7E70-C274-CD99EDF5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AA4F9-9D01-EE8B-9949-05384EED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37EFF-E18F-4BF8-95EC-857A57AE2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3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4815936"/>
            <a:ext cx="640523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 dirty="0"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01B6BB6-8BBC-1049-9603-B959ED93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646331"/>
          </a:xfrm>
        </p:spPr>
        <p:txBody>
          <a:bodyPr wrap="square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1E3CEDE-1D85-F54C-B415-CE6111D3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943896"/>
            <a:ext cx="7681516" cy="3872039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7940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7940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sz="half" idx="1"/>
          </p:nvPr>
        </p:nvSpPr>
        <p:spPr>
          <a:xfrm>
            <a:off x="1114712" y="1200151"/>
            <a:ext cx="366784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innhold 3"/>
          <p:cNvSpPr>
            <a:spLocks noGrp="1"/>
          </p:cNvSpPr>
          <p:nvPr>
            <p:ph sz="half" idx="2"/>
          </p:nvPr>
        </p:nvSpPr>
        <p:spPr>
          <a:xfrm>
            <a:off x="5305712" y="1200151"/>
            <a:ext cx="367394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D2407D1-9E90-B646-AC07-64435B0C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86" y="243149"/>
            <a:ext cx="7934515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F513A91B-9541-CB45-883E-EB0DF731F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986" y="1481512"/>
            <a:ext cx="3860602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E5978D19-AB9B-3A44-BB7D-DD6C98661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8959" y="1001692"/>
            <a:ext cx="3932542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5" name="Plassholder for innhold 5">
            <a:extLst>
              <a:ext uri="{FF2B5EF4-FFF2-40B4-BE49-F238E27FC236}">
                <a16:creationId xmlns:a16="http://schemas.microsoft.com/office/drawing/2014/main" id="{D7B07B29-56C8-8C42-B377-AD090B6F0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8959" y="1481512"/>
            <a:ext cx="3932542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5747F546-7ECB-4D49-8CEC-C64012DAB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986" y="1001691"/>
            <a:ext cx="3862118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2464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142491" y="204788"/>
            <a:ext cx="476508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68298" y="205979"/>
            <a:ext cx="7882412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68298" y="963561"/>
            <a:ext cx="7882412" cy="3973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stripe_16_9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lectronics-lab.com/nrf52805-bluetooth-5-2-soc-features-wlscp-enhanced-small-two-layer-pcb-models/" TargetMode="Externa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f-lang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hyperlink" Target="https://github.com/lf-lang/lingua-franc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designguide.dtu.dk/logo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eCUKounDBc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://coldfusion-guy.blogspot.com/2017/12/the-strange-case-of-killer-therac-25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39042" y="299909"/>
            <a:ext cx="7772400" cy="1754326"/>
          </a:xfrm>
        </p:spPr>
        <p:txBody>
          <a:bodyPr/>
          <a:lstStyle/>
          <a:p>
            <a:r>
              <a:rPr lang="nb-NO" dirty="0"/>
              <a:t>Beyond the threaded programming model on real-time operating systems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39042" y="2247034"/>
            <a:ext cx="7399737" cy="1314450"/>
          </a:xfrm>
        </p:spPr>
        <p:txBody>
          <a:bodyPr numCol="1">
            <a:normAutofit fontScale="77500" lnSpcReduction="20000"/>
          </a:bodyPr>
          <a:lstStyle/>
          <a:p>
            <a:r>
              <a:rPr lang="nb-NO" dirty="0"/>
              <a:t>E. R. Jellum</a:t>
            </a:r>
            <a:r>
              <a:rPr lang="nb-NO" sz="2100" b="1" dirty="0">
                <a:solidFill>
                  <a:schemeClr val="tx1"/>
                </a:solidFill>
              </a:rPr>
              <a:t>*</a:t>
            </a:r>
            <a:r>
              <a:rPr lang="nb-NO" dirty="0"/>
              <a:t>, S. Lin</a:t>
            </a:r>
            <a:r>
              <a:rPr lang="nb-NO" sz="2100" dirty="0">
                <a:solidFill>
                  <a:schemeClr val="tx1"/>
                </a:solidFill>
              </a:rPr>
              <a:t>†</a:t>
            </a:r>
            <a:r>
              <a:rPr lang="nb-NO" dirty="0"/>
              <a:t>, P. Donovan</a:t>
            </a:r>
            <a:r>
              <a:rPr lang="nb-NO" sz="2100" dirty="0">
                <a:solidFill>
                  <a:schemeClr val="tx1"/>
                </a:solidFill>
              </a:rPr>
              <a:t>†</a:t>
            </a:r>
            <a:r>
              <a:rPr lang="nb-NO" sz="1500" dirty="0"/>
              <a:t>,</a:t>
            </a:r>
            <a:r>
              <a:rPr lang="nb-NO" dirty="0"/>
              <a:t> E. Soyer</a:t>
            </a:r>
            <a:r>
              <a:rPr lang="nb-NO" sz="2100" dirty="0">
                <a:solidFill>
                  <a:schemeClr val="tx1"/>
                </a:solidFill>
              </a:rPr>
              <a:t>†</a:t>
            </a:r>
            <a:r>
              <a:rPr lang="nb-NO" dirty="0"/>
              <a:t>, F. Shakir</a:t>
            </a:r>
            <a:r>
              <a:rPr lang="nb-NO" sz="2100" dirty="0">
                <a:solidFill>
                  <a:schemeClr val="tx1"/>
                </a:solidFill>
              </a:rPr>
              <a:t>†</a:t>
            </a:r>
            <a:r>
              <a:rPr lang="nb-NO" dirty="0"/>
              <a:t>, M. Orlandic</a:t>
            </a:r>
            <a:r>
              <a:rPr lang="nb-NO" sz="2100" b="1" dirty="0">
                <a:solidFill>
                  <a:schemeClr val="tx1"/>
                </a:solidFill>
              </a:rPr>
              <a:t>*</a:t>
            </a:r>
            <a:r>
              <a:rPr lang="nb-NO" dirty="0"/>
              <a:t>, T. H. Bryne</a:t>
            </a:r>
            <a:r>
              <a:rPr lang="nb-NO" sz="2100" b="1" dirty="0">
                <a:solidFill>
                  <a:schemeClr val="tx1"/>
                </a:solidFill>
              </a:rPr>
              <a:t>*</a:t>
            </a:r>
            <a:r>
              <a:rPr lang="nb-NO" sz="2100" dirty="0"/>
              <a:t>,</a:t>
            </a:r>
            <a:r>
              <a:rPr lang="nb-NO" dirty="0"/>
              <a:t> M. Lohstroh</a:t>
            </a:r>
            <a:r>
              <a:rPr lang="nb-NO" sz="2100" dirty="0">
                <a:solidFill>
                  <a:schemeClr val="tx1"/>
                </a:solidFill>
              </a:rPr>
              <a:t>† </a:t>
            </a:r>
            <a:r>
              <a:rPr lang="nb-NO" dirty="0"/>
              <a:t>and E.A. Lee</a:t>
            </a:r>
            <a:r>
              <a:rPr lang="nb-NO" sz="2100" dirty="0">
                <a:solidFill>
                  <a:schemeClr val="tx1"/>
                </a:solidFill>
              </a:rPr>
              <a:t>†</a:t>
            </a:r>
            <a:br>
              <a:rPr lang="nb-NO" dirty="0"/>
            </a:br>
            <a:br>
              <a:rPr lang="nb-NO" dirty="0"/>
            </a:br>
            <a:r>
              <a:rPr lang="nb-NO" b="1" dirty="0">
                <a:solidFill>
                  <a:schemeClr val="tx1"/>
                </a:solidFill>
              </a:rPr>
              <a:t>* </a:t>
            </a:r>
            <a:r>
              <a:rPr lang="nb-NO" dirty="0"/>
              <a:t>Norwegian University of Science and Technology</a:t>
            </a:r>
          </a:p>
          <a:p>
            <a:r>
              <a:rPr lang="nb-NO" dirty="0">
                <a:solidFill>
                  <a:schemeClr val="tx1"/>
                </a:solidFill>
              </a:rPr>
              <a:t>† </a:t>
            </a:r>
            <a:r>
              <a:rPr lang="nb-NO" dirty="0"/>
              <a:t>University of California Berkeley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8EBE995-8275-F44D-B574-C93027EC9028}"/>
              </a:ext>
            </a:extLst>
          </p:cNvPr>
          <p:cNvSpPr txBox="1"/>
          <p:nvPr/>
        </p:nvSpPr>
        <p:spPr>
          <a:xfrm rot="16200000">
            <a:off x="-1344184" y="2874987"/>
            <a:ext cx="3296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chemeClr val="bg1"/>
                </a:solidFill>
              </a:rPr>
              <a:t>Norwegian </a:t>
            </a:r>
            <a:r>
              <a:rPr lang="nb-NO" sz="1100" dirty="0" err="1">
                <a:solidFill>
                  <a:schemeClr val="bg1"/>
                </a:solidFill>
              </a:rPr>
              <a:t>University</a:t>
            </a:r>
            <a:r>
              <a:rPr lang="nb-NO" sz="1100" dirty="0">
                <a:solidFill>
                  <a:schemeClr val="bg1"/>
                </a:solidFill>
              </a:rPr>
              <a:t> </a:t>
            </a:r>
            <a:r>
              <a:rPr lang="nb-NO" sz="1100" dirty="0" err="1">
                <a:solidFill>
                  <a:schemeClr val="bg1"/>
                </a:solidFill>
              </a:rPr>
              <a:t>of</a:t>
            </a:r>
            <a:r>
              <a:rPr lang="nb-NO" sz="1100" dirty="0">
                <a:solidFill>
                  <a:schemeClr val="bg1"/>
                </a:solidFill>
              </a:rPr>
              <a:t> Science and Technology</a:t>
            </a:r>
          </a:p>
        </p:txBody>
      </p:sp>
      <p:sp>
        <p:nvSpPr>
          <p:cNvPr id="7" name="Undertittel 2">
            <a:extLst>
              <a:ext uri="{FF2B5EF4-FFF2-40B4-BE49-F238E27FC236}">
                <a16:creationId xmlns:a16="http://schemas.microsoft.com/office/drawing/2014/main" id="{EFD7B43F-9D2A-AABC-0128-2477E0F94945}"/>
              </a:ext>
            </a:extLst>
          </p:cNvPr>
          <p:cNvSpPr txBox="1">
            <a:spLocks/>
          </p:cNvSpPr>
          <p:nvPr/>
        </p:nvSpPr>
        <p:spPr>
          <a:xfrm>
            <a:off x="1139042" y="4171182"/>
            <a:ext cx="7399737" cy="84697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18. January 2023 @ NG-RES, HiPEAC</a:t>
            </a:r>
          </a:p>
          <a:p>
            <a:r>
              <a:rPr lang="nb-NO" sz="1400" dirty="0"/>
              <a:t>Contact: erling.r.jellum@ntnu.no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00D79-4AA4-B28C-78DE-2C189199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and real-time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FEC27D9-57D5-DADB-3CDD-7B396AEE7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5293" y="954489"/>
            <a:ext cx="5061619" cy="143253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2FCE1-AF45-686B-3152-87E59973E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85" y="1039624"/>
            <a:ext cx="3038899" cy="1019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F44A54-73EB-3696-B890-CBDD83CCB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353" y="2445692"/>
            <a:ext cx="2229161" cy="1590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AF1BCAE-30B3-274B-837A-EA2FBA813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951" y="2293271"/>
            <a:ext cx="3086531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17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FF2E-9D52-3C06-A559-C82DD2CDA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1200329"/>
          </a:xfrm>
        </p:spPr>
        <p:txBody>
          <a:bodyPr/>
          <a:lstStyle/>
          <a:p>
            <a:r>
              <a:rPr lang="en-US" dirty="0"/>
              <a:t>Lingua Franca on embedded systems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0DA339-E3EA-3D24-8EC0-5C53ACA2EF0D}"/>
              </a:ext>
            </a:extLst>
          </p:cNvPr>
          <p:cNvSpPr/>
          <p:nvPr/>
        </p:nvSpPr>
        <p:spPr>
          <a:xfrm>
            <a:off x="2400546" y="3664268"/>
            <a:ext cx="1091184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Reactor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CD4CC-5434-F3D8-AC28-EC3A7D8D145C}"/>
              </a:ext>
            </a:extLst>
          </p:cNvPr>
          <p:cNvSpPr/>
          <p:nvPr/>
        </p:nvSpPr>
        <p:spPr>
          <a:xfrm>
            <a:off x="3456678" y="3664268"/>
            <a:ext cx="1091184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Reactor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3202A5-F75C-C5CA-EAEB-A1707D29EE25}"/>
              </a:ext>
            </a:extLst>
          </p:cNvPr>
          <p:cNvSpPr/>
          <p:nvPr/>
        </p:nvSpPr>
        <p:spPr>
          <a:xfrm>
            <a:off x="4543290" y="3664268"/>
            <a:ext cx="1091184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Reactor 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B55028-8EDA-92C8-7801-566E76EC4FF2}"/>
              </a:ext>
            </a:extLst>
          </p:cNvPr>
          <p:cNvSpPr/>
          <p:nvPr/>
        </p:nvSpPr>
        <p:spPr>
          <a:xfrm>
            <a:off x="6873486" y="3659696"/>
            <a:ext cx="1091184" cy="594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Zephyr task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4E8B1E-7D18-44D5-A5AC-1A7DAD8C5F7E}"/>
              </a:ext>
            </a:extLst>
          </p:cNvPr>
          <p:cNvSpPr/>
          <p:nvPr/>
        </p:nvSpPr>
        <p:spPr>
          <a:xfrm>
            <a:off x="5782302" y="3659696"/>
            <a:ext cx="1091184" cy="594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Zephyr task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A70F4A-0A3A-17C5-FE42-9364F5723B29}"/>
              </a:ext>
            </a:extLst>
          </p:cNvPr>
          <p:cNvSpPr/>
          <p:nvPr/>
        </p:nvSpPr>
        <p:spPr>
          <a:xfrm>
            <a:off x="1941683" y="3880721"/>
            <a:ext cx="6649212" cy="5943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Zephyr OS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3CA842-A356-4F8E-E719-777A54AE3EF2}"/>
              </a:ext>
            </a:extLst>
          </p:cNvPr>
          <p:cNvSpPr/>
          <p:nvPr/>
        </p:nvSpPr>
        <p:spPr>
          <a:xfrm>
            <a:off x="4410563" y="3286361"/>
            <a:ext cx="4180332" cy="59436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Zephyr kernel API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6EAE46-D5D3-8583-FE45-AC7CDBF6CA0E}"/>
              </a:ext>
            </a:extLst>
          </p:cNvPr>
          <p:cNvSpPr/>
          <p:nvPr/>
        </p:nvSpPr>
        <p:spPr>
          <a:xfrm>
            <a:off x="1941683" y="3286361"/>
            <a:ext cx="2468880" cy="59436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Zephyr Counter API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01324C-E6ED-8A87-017D-5070207AF494}"/>
              </a:ext>
            </a:extLst>
          </p:cNvPr>
          <p:cNvSpPr/>
          <p:nvPr/>
        </p:nvSpPr>
        <p:spPr>
          <a:xfrm>
            <a:off x="1941683" y="2687429"/>
            <a:ext cx="4319016" cy="59436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 Zephyr support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61F9ED-3A74-9A5D-175B-594D69ECF650}"/>
              </a:ext>
            </a:extLst>
          </p:cNvPr>
          <p:cNvSpPr/>
          <p:nvPr/>
        </p:nvSpPr>
        <p:spPr>
          <a:xfrm>
            <a:off x="1941683" y="2106785"/>
            <a:ext cx="4319016" cy="594360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LF C-runtime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D53D54-4D4A-DB41-FAAF-114442BE3BE6}"/>
              </a:ext>
            </a:extLst>
          </p:cNvPr>
          <p:cNvSpPr/>
          <p:nvPr/>
        </p:nvSpPr>
        <p:spPr>
          <a:xfrm>
            <a:off x="1941683" y="1512425"/>
            <a:ext cx="1091184" cy="59436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Reactor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BB8F15-B808-1880-9A5F-CB4291680994}"/>
              </a:ext>
            </a:extLst>
          </p:cNvPr>
          <p:cNvSpPr/>
          <p:nvPr/>
        </p:nvSpPr>
        <p:spPr>
          <a:xfrm>
            <a:off x="3026771" y="1512425"/>
            <a:ext cx="1091184" cy="59436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Reactor 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3D72BF-1306-1830-ED33-CFD5E6AC34F7}"/>
              </a:ext>
            </a:extLst>
          </p:cNvPr>
          <p:cNvSpPr/>
          <p:nvPr/>
        </p:nvSpPr>
        <p:spPr>
          <a:xfrm>
            <a:off x="4082903" y="1512425"/>
            <a:ext cx="1091184" cy="59436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Reactor 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2900B0-3033-EA8C-E4D0-9D6783D10D34}"/>
              </a:ext>
            </a:extLst>
          </p:cNvPr>
          <p:cNvSpPr/>
          <p:nvPr/>
        </p:nvSpPr>
        <p:spPr>
          <a:xfrm>
            <a:off x="5169515" y="1512425"/>
            <a:ext cx="1091184" cy="594360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Reactor 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D85BDE-DFD1-6351-C591-294155183E2C}"/>
              </a:ext>
            </a:extLst>
          </p:cNvPr>
          <p:cNvSpPr/>
          <p:nvPr/>
        </p:nvSpPr>
        <p:spPr>
          <a:xfrm>
            <a:off x="7499711" y="1507853"/>
            <a:ext cx="1091184" cy="59436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Zephyr task 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7B97E0-7B78-7494-3825-64D3D8F8C9CD}"/>
              </a:ext>
            </a:extLst>
          </p:cNvPr>
          <p:cNvSpPr/>
          <p:nvPr/>
        </p:nvSpPr>
        <p:spPr>
          <a:xfrm>
            <a:off x="6408527" y="1507853"/>
            <a:ext cx="1091184" cy="59436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Zephyr task 1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A128784E-EC29-0E21-CA20-F060379385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4" r="10322"/>
          <a:stretch/>
        </p:blipFill>
        <p:spPr>
          <a:xfrm>
            <a:off x="702671" y="3507119"/>
            <a:ext cx="1204377" cy="89951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2DB3863-8C43-6F29-3235-894591F56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03" y="1920015"/>
            <a:ext cx="1383792" cy="13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9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C904-3A8D-4D33-995F-30A46BBA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1200329"/>
          </a:xfrm>
        </p:spPr>
        <p:txBody>
          <a:bodyPr/>
          <a:lstStyle/>
          <a:p>
            <a:r>
              <a:rPr lang="en-US" dirty="0"/>
              <a:t>How to evaluate embedded systems frameworks</a:t>
            </a:r>
          </a:p>
        </p:txBody>
      </p:sp>
      <p:pic>
        <p:nvPicPr>
          <p:cNvPr id="5" name="Content Placeholder 4" descr="A picture containing text, electronics, adapter&#10;&#10;Description automatically generated">
            <a:extLst>
              <a:ext uri="{FF2B5EF4-FFF2-40B4-BE49-F238E27FC236}">
                <a16:creationId xmlns:a16="http://schemas.microsoft.com/office/drawing/2014/main" id="{225E6124-2A4E-22E7-E25B-4116C5E3B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7546" y="949416"/>
            <a:ext cx="2996163" cy="2304049"/>
          </a:xfrm>
        </p:spPr>
      </p:pic>
      <p:pic>
        <p:nvPicPr>
          <p:cNvPr id="3" name="Picture 2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501945E-06B0-D86C-455E-4AEFEDCD4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79818" y="3357270"/>
            <a:ext cx="2578673" cy="127926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9F98AD-CAFA-FB12-895D-D6B18806D935}"/>
              </a:ext>
            </a:extLst>
          </p:cNvPr>
          <p:cNvSpPr txBox="1">
            <a:spLocks/>
          </p:cNvSpPr>
          <p:nvPr/>
        </p:nvSpPr>
        <p:spPr>
          <a:xfrm>
            <a:off x="796521" y="1913590"/>
            <a:ext cx="4274241" cy="2244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AutoNum type="arabicPeriod"/>
            </a:pPr>
            <a:r>
              <a:rPr lang="en-US" dirty="0"/>
              <a:t>Average-case performance (</a:t>
            </a:r>
            <a:r>
              <a:rPr lang="en-US" b="1" dirty="0" err="1"/>
              <a:t>Savina+ThreadMetric</a:t>
            </a:r>
            <a:r>
              <a:rPr lang="en-US" dirty="0"/>
              <a:t>)</a:t>
            </a:r>
          </a:p>
          <a:p>
            <a:pPr marL="457200" indent="-457200">
              <a:buFont typeface="Arial"/>
              <a:buAutoNum type="arabicPeriod"/>
            </a:pPr>
            <a:r>
              <a:rPr lang="en-US" dirty="0"/>
              <a:t>Time precision benchmarks (</a:t>
            </a:r>
            <a:r>
              <a:rPr lang="en-US" b="1" dirty="0"/>
              <a:t>PWM generator</a:t>
            </a:r>
            <a:r>
              <a:rPr lang="en-US" dirty="0"/>
              <a:t>)</a:t>
            </a:r>
          </a:p>
          <a:p>
            <a:pPr marL="457200" indent="-457200">
              <a:buFont typeface="Arial"/>
              <a:buAutoNum type="arabicPeriod"/>
            </a:pPr>
            <a:r>
              <a:rPr lang="en-US" dirty="0"/>
              <a:t>Interrupt latency</a:t>
            </a:r>
          </a:p>
          <a:p>
            <a:pPr marL="457200" indent="-457200">
              <a:buFont typeface="Arial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Platform: nRF52 (64MHz)</a:t>
            </a:r>
          </a:p>
        </p:txBody>
      </p:sp>
    </p:spTree>
    <p:extLst>
      <p:ext uri="{BB962C8B-B14F-4D97-AF65-F5344CB8AC3E}">
        <p14:creationId xmlns:p14="http://schemas.microsoft.com/office/powerpoint/2010/main" val="175799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0BB1-AFA2-C72D-997C-A036E2DC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Average-case performance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F6EDB20-447D-6DFD-C99C-F06EC59CD3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367710"/>
              </p:ext>
            </p:extLst>
          </p:nvPr>
        </p:nvGraphicFramePr>
        <p:xfrm>
          <a:off x="622510" y="1710152"/>
          <a:ext cx="8321040" cy="2600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0972800" imgH="3428646" progId="Acrobat.Document.DC">
                  <p:embed/>
                </p:oleObj>
              </mc:Choice>
              <mc:Fallback>
                <p:oleObj name="Acrobat Document" r:id="rId3" imgW="10972800" imgH="3428646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F6EDB20-447D-6DFD-C99C-F06EC59CD3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510" y="1710152"/>
                        <a:ext cx="8321040" cy="2600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82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32C0-7D8C-30BB-4D77-09972184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at Sensor and Actuator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49574A-6E54-2674-AE40-6354AC1A9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297900"/>
              </p:ext>
            </p:extLst>
          </p:nvPr>
        </p:nvGraphicFramePr>
        <p:xfrm>
          <a:off x="5308745" y="2671762"/>
          <a:ext cx="3293269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390715" imgH="3295552" progId="Acrobat.Document.DC">
                  <p:embed/>
                </p:oleObj>
              </mc:Choice>
              <mc:Fallback>
                <p:oleObj name="Acrobat Document" r:id="rId3" imgW="4390715" imgH="3295552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249574A-6E54-2674-AE40-6354AC1A9B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8745" y="2671762"/>
                        <a:ext cx="3293269" cy="247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C46207-F57E-D689-C22E-2D58E2C55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713382"/>
              </p:ext>
            </p:extLst>
          </p:nvPr>
        </p:nvGraphicFramePr>
        <p:xfrm>
          <a:off x="1010517" y="2168756"/>
          <a:ext cx="3870722" cy="2906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160240" imgH="3875040" progId="Acrobat.Document.DC">
                  <p:embed/>
                </p:oleObj>
              </mc:Choice>
              <mc:Fallback>
                <p:oleObj name="Acrobat Document" r:id="rId5" imgW="5160240" imgH="387504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1C46207-F57E-D689-C22E-2D58E2C55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0517" y="2168756"/>
                        <a:ext cx="3870722" cy="2906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B615C9-ED00-5184-CCC2-A37EA6DE0DAA}"/>
              </a:ext>
            </a:extLst>
          </p:cNvPr>
          <p:cNvSpPr txBox="1"/>
          <p:nvPr/>
        </p:nvSpPr>
        <p:spPr>
          <a:xfrm>
            <a:off x="1682548" y="2149310"/>
            <a:ext cx="19416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Sensor sampling offset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3246F-D7C2-D5C9-FCF0-B632A2FA2FDA}"/>
              </a:ext>
            </a:extLst>
          </p:cNvPr>
          <p:cNvSpPr txBox="1"/>
          <p:nvPr/>
        </p:nvSpPr>
        <p:spPr>
          <a:xfrm>
            <a:off x="6278423" y="2371680"/>
            <a:ext cx="18550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Actuator driving offset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3CC019F-074F-55BA-622B-1676E914E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90866" y="791209"/>
            <a:ext cx="5362268" cy="13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7FE4-ED9F-C75C-1C79-604BCB02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98" y="205979"/>
            <a:ext cx="7882412" cy="1200329"/>
          </a:xfrm>
        </p:spPr>
        <p:txBody>
          <a:bodyPr/>
          <a:lstStyle/>
          <a:p>
            <a:r>
              <a:rPr lang="en-US" dirty="0"/>
              <a:t>Interrupt timestamping precision and latency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1598E11-532A-861D-29BC-7181E8640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905008"/>
              </p:ext>
            </p:extLst>
          </p:nvPr>
        </p:nvGraphicFramePr>
        <p:xfrm>
          <a:off x="955449" y="2465783"/>
          <a:ext cx="3293269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390958" imgH="3295514" progId="Acrobat.Document.DC">
                  <p:embed/>
                </p:oleObj>
              </mc:Choice>
              <mc:Fallback>
                <p:oleObj name="Acrobat Document" r:id="rId3" imgW="4390958" imgH="3295514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1598E11-532A-861D-29BC-7181E86406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5449" y="2465783"/>
                        <a:ext cx="3293269" cy="247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85400B-5D60-51A1-0682-3F6EC45FC2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4079"/>
              </p:ext>
            </p:extLst>
          </p:nvPr>
        </p:nvGraphicFramePr>
        <p:xfrm>
          <a:off x="5131973" y="2671762"/>
          <a:ext cx="3293269" cy="247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4390958" imgH="3295514" progId="Acrobat.Document.DC">
                  <p:embed/>
                </p:oleObj>
              </mc:Choice>
              <mc:Fallback>
                <p:oleObj name="Acrobat Document" r:id="rId5" imgW="4390958" imgH="3295514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885400B-5D60-51A1-0682-3F6EC45FC2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1973" y="2671762"/>
                        <a:ext cx="3293269" cy="247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B96EAA3-849B-FCAF-BE09-3F6CE6EAA82C}"/>
              </a:ext>
            </a:extLst>
          </p:cNvPr>
          <p:cNvSpPr txBox="1"/>
          <p:nvPr/>
        </p:nvSpPr>
        <p:spPr>
          <a:xfrm>
            <a:off x="662215" y="2388530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action timestamping precision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1D012-00F5-C108-A982-61BDB260A77A}"/>
              </a:ext>
            </a:extLst>
          </p:cNvPr>
          <p:cNvSpPr txBox="1"/>
          <p:nvPr/>
        </p:nvSpPr>
        <p:spPr>
          <a:xfrm>
            <a:off x="5669913" y="230243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action latency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3EBE7-F644-8650-AA87-762D72204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6902" y="1062379"/>
            <a:ext cx="1737556" cy="12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6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E860-1489-B988-6A10-ECBC7C7F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F7434-E694-DAC2-00F9-4BB9959D8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page: </a:t>
            </a:r>
            <a:r>
              <a:rPr lang="en-US" dirty="0">
                <a:hlinkClick r:id="rId3"/>
              </a:rPr>
              <a:t>https://www.lf-lang.org/</a:t>
            </a:r>
            <a:endParaRPr lang="en-US" dirty="0"/>
          </a:p>
          <a:p>
            <a:r>
              <a:rPr lang="en-US" dirty="0" err="1"/>
              <a:t>Github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https://github.com/lf-lang/lingua-franca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56794B-D149-EDCE-2311-56FBC45EA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336" y="2088192"/>
            <a:ext cx="2756680" cy="25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9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BC76F-89F9-73DF-B269-7AACA8F9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D817AE7-2F5D-81C9-41D1-39E40932943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034668" y="-332185062"/>
            <a:ext cx="3331000" cy="6802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6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7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6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2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0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0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5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8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9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6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5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0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0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6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0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2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20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2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8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4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4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7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3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5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7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</a:t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47" name="Picture 23">
            <a:extLst>
              <a:ext uri="{FF2B5EF4-FFF2-40B4-BE49-F238E27FC236}">
                <a16:creationId xmlns:a16="http://schemas.microsoft.com/office/drawing/2014/main" id="{D64891C2-8054-5B31-4F6E-82FE8D36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3876" y="1107671"/>
            <a:ext cx="7551992" cy="47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F62B19D6-4ABB-F366-4611-5F989CE5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5268" y="-936833"/>
            <a:ext cx="1014799" cy="13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08D4144D-25D9-C93E-B249-158F28085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698" y="277545"/>
            <a:ext cx="5988495" cy="336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2B57BFB5-8922-B10D-F4E0-68D5FC12C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9950" y="498671"/>
            <a:ext cx="6637493" cy="37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:a16="http://schemas.microsoft.com/office/drawing/2014/main" id="{E7B6BA4F-06B6-CAAB-E3BA-D5A498F4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4519" y="-976707"/>
            <a:ext cx="1327499" cy="13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4ACDE6C6-46C4-03DF-81D4-75D50758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81399" y="1723923"/>
            <a:ext cx="6289393" cy="57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F572C012-A230-6720-0F20-0D78EAA8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5276" y="491421"/>
            <a:ext cx="7079992" cy="37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7F36B3-4E76-2CF1-A3E5-7DAED66F7C00}"/>
              </a:ext>
            </a:extLst>
          </p:cNvPr>
          <p:cNvSpPr txBox="1"/>
          <p:nvPr/>
        </p:nvSpPr>
        <p:spPr>
          <a:xfrm>
            <a:off x="58775600" y="7740134"/>
            <a:ext cx="11755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72FBC3-1410-53D1-475B-53B9D60C86DC}"/>
              </a:ext>
            </a:extLst>
          </p:cNvPr>
          <p:cNvGrpSpPr/>
          <p:nvPr/>
        </p:nvGrpSpPr>
        <p:grpSpPr>
          <a:xfrm>
            <a:off x="945493" y="679233"/>
            <a:ext cx="6977673" cy="4058283"/>
            <a:chOff x="561250" y="703926"/>
            <a:chExt cx="8168683" cy="4318608"/>
          </a:xfrm>
        </p:grpSpPr>
        <p:pic>
          <p:nvPicPr>
            <p:cNvPr id="1084" name="Picture 60">
              <a:extLst>
                <a:ext uri="{FF2B5EF4-FFF2-40B4-BE49-F238E27FC236}">
                  <a16:creationId xmlns:a16="http://schemas.microsoft.com/office/drawing/2014/main" id="{B1AEC33E-962F-37CE-7DA0-07354167AB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78" r="-1338" b="23228"/>
            <a:stretch/>
          </p:blipFill>
          <p:spPr bwMode="auto">
            <a:xfrm>
              <a:off x="561250" y="766728"/>
              <a:ext cx="8107427" cy="4255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6" name="Picture 62">
              <a:extLst>
                <a:ext uri="{FF2B5EF4-FFF2-40B4-BE49-F238E27FC236}">
                  <a16:creationId xmlns:a16="http://schemas.microsoft.com/office/drawing/2014/main" id="{8226B33C-95C3-E9ED-69B6-08385EB95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7799" y="1815630"/>
              <a:ext cx="342261" cy="34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2">
              <a:extLst>
                <a:ext uri="{FF2B5EF4-FFF2-40B4-BE49-F238E27FC236}">
                  <a16:creationId xmlns:a16="http://schemas.microsoft.com/office/drawing/2014/main" id="{D81FDA17-17F3-3292-F8B1-4C9344716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55957" y="1242923"/>
              <a:ext cx="342261" cy="34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2">
              <a:extLst>
                <a:ext uri="{FF2B5EF4-FFF2-40B4-BE49-F238E27FC236}">
                  <a16:creationId xmlns:a16="http://schemas.microsoft.com/office/drawing/2014/main" id="{6D5F7F2F-883E-B138-1ADA-DB854B686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86696" y="996686"/>
              <a:ext cx="342261" cy="34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2">
              <a:extLst>
                <a:ext uri="{FF2B5EF4-FFF2-40B4-BE49-F238E27FC236}">
                  <a16:creationId xmlns:a16="http://schemas.microsoft.com/office/drawing/2014/main" id="{1EF5FD83-35FB-0BA1-D981-7E714BDFD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51397" y="1840986"/>
              <a:ext cx="342261" cy="34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2">
              <a:extLst>
                <a:ext uri="{FF2B5EF4-FFF2-40B4-BE49-F238E27FC236}">
                  <a16:creationId xmlns:a16="http://schemas.microsoft.com/office/drawing/2014/main" id="{9C7938BE-C3B8-407A-B760-1AE0C9572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427436" y="1472855"/>
              <a:ext cx="342261" cy="34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Picture 65">
              <a:extLst>
                <a:ext uri="{FF2B5EF4-FFF2-40B4-BE49-F238E27FC236}">
                  <a16:creationId xmlns:a16="http://schemas.microsoft.com/office/drawing/2014/main" id="{2AE4A7B8-33FD-6BCF-1418-7012125D91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186" y="1697514"/>
              <a:ext cx="511358" cy="511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1" name="Picture 67">
              <a:extLst>
                <a:ext uri="{FF2B5EF4-FFF2-40B4-BE49-F238E27FC236}">
                  <a16:creationId xmlns:a16="http://schemas.microsoft.com/office/drawing/2014/main" id="{EE7BD72A-FD63-15A2-C2BF-EF872B2968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778" y="1231532"/>
              <a:ext cx="622315" cy="622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2" name="Picture 68">
              <a:extLst>
                <a:ext uri="{FF2B5EF4-FFF2-40B4-BE49-F238E27FC236}">
                  <a16:creationId xmlns:a16="http://schemas.microsoft.com/office/drawing/2014/main" id="{1E1FC4BF-FD9A-FADE-CB37-30E626BD6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659" y="1514813"/>
              <a:ext cx="836274" cy="847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Picture 69">
              <a:extLst>
                <a:ext uri="{FF2B5EF4-FFF2-40B4-BE49-F238E27FC236}">
                  <a16:creationId xmlns:a16="http://schemas.microsoft.com/office/drawing/2014/main" id="{B6D36AAE-07A4-00FA-F861-6E63A49D4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193" y="1781688"/>
              <a:ext cx="1245532" cy="36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Bilde 6">
              <a:extLst>
                <a:ext uri="{FF2B5EF4-FFF2-40B4-BE49-F238E27FC236}">
                  <a16:creationId xmlns:a16="http://schemas.microsoft.com/office/drawing/2014/main" id="{7BBB1144-70AC-FC4F-A070-83639D1E2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t="1" r="29328" b="-82313"/>
            <a:stretch/>
          </p:blipFill>
          <p:spPr>
            <a:xfrm>
              <a:off x="4538132" y="703926"/>
              <a:ext cx="1901542" cy="585521"/>
            </a:xfrm>
            <a:prstGeom prst="rect">
              <a:avLst/>
            </a:prstGeom>
          </p:spPr>
        </p:pic>
        <p:pic>
          <p:nvPicPr>
            <p:cNvPr id="19" name="Picture 62">
              <a:extLst>
                <a:ext uri="{FF2B5EF4-FFF2-40B4-BE49-F238E27FC236}">
                  <a16:creationId xmlns:a16="http://schemas.microsoft.com/office/drawing/2014/main" id="{EC387756-23D3-5861-EC18-DC5D0AFE0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17092" y="1355252"/>
              <a:ext cx="342261" cy="342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78216F9-CB16-E511-AB5C-19D60D07A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tretch>
              <a:fillRect/>
            </a:stretch>
          </p:blipFill>
          <p:spPr>
            <a:xfrm>
              <a:off x="4978778" y="1148672"/>
              <a:ext cx="412863" cy="515413"/>
            </a:xfrm>
            <a:prstGeom prst="rect">
              <a:avLst/>
            </a:prstGeom>
          </p:spPr>
        </p:pic>
      </p:grp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AE4BB10-6916-CE38-015C-768081D464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3031" y="2320949"/>
            <a:ext cx="2756680" cy="25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9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E2052F-2E00-0647-B19A-8D6B92D00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873" y="255045"/>
            <a:ext cx="7606835" cy="646331"/>
          </a:xfrm>
        </p:spPr>
        <p:txBody>
          <a:bodyPr/>
          <a:lstStyle/>
          <a:p>
            <a:r>
              <a:rPr lang="nb-NO" dirty="0"/>
              <a:t>Where are embedded systems?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61DF0C-575A-344D-84E3-EB0A6E84B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D73D46-D56D-CB9B-03DC-D3C1D8D87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5" y="1061544"/>
            <a:ext cx="8201891" cy="36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916FFCA-A582-1BCD-32EC-33C8FC16F610}"/>
              </a:ext>
            </a:extLst>
          </p:cNvPr>
          <p:cNvSpPr/>
          <p:nvPr/>
        </p:nvSpPr>
        <p:spPr>
          <a:xfrm>
            <a:off x="2402378" y="2651760"/>
            <a:ext cx="1105592" cy="110559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4C305D-382C-25EA-4E2B-64D7C109F7B6}"/>
              </a:ext>
            </a:extLst>
          </p:cNvPr>
          <p:cNvSpPr/>
          <p:nvPr/>
        </p:nvSpPr>
        <p:spPr>
          <a:xfrm>
            <a:off x="5896494" y="2571750"/>
            <a:ext cx="1105592" cy="110559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7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0186-E2AD-EBE5-02C6-F8998B6C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1200329"/>
          </a:xfrm>
        </p:spPr>
        <p:txBody>
          <a:bodyPr/>
          <a:lstStyle/>
          <a:p>
            <a:r>
              <a:rPr lang="en-US" dirty="0"/>
              <a:t>Two problems in embedded systems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907EC-68C8-BF0D-AAEC-4056BA006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1406308"/>
            <a:ext cx="7681516" cy="340962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Concurrency is hard</a:t>
            </a:r>
          </a:p>
          <a:p>
            <a:pPr marL="457200" indent="-457200">
              <a:buAutoNum type="arabicPeriod"/>
            </a:pPr>
            <a:r>
              <a:rPr lang="en-US" dirty="0"/>
              <a:t>Timing is hard</a:t>
            </a:r>
          </a:p>
        </p:txBody>
      </p:sp>
    </p:spTree>
    <p:extLst>
      <p:ext uri="{BB962C8B-B14F-4D97-AF65-F5344CB8AC3E}">
        <p14:creationId xmlns:p14="http://schemas.microsoft.com/office/powerpoint/2010/main" val="309434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2526-9E0E-51C3-768F-0A63CCFE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Concurrency is hard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08A5C970-A485-DB36-1874-FE9982624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83473" y="852310"/>
            <a:ext cx="2229525" cy="1672144"/>
          </a:xfr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356B3A7-8E37-6767-2D7E-2BA1EF0CCF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2441" t="4006" r="30881" b="-2513"/>
          <a:stretch/>
        </p:blipFill>
        <p:spPr>
          <a:xfrm>
            <a:off x="6680648" y="2780522"/>
            <a:ext cx="2206291" cy="2156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B87CA-1BEC-3955-71C9-7055F389F7B5}"/>
              </a:ext>
            </a:extLst>
          </p:cNvPr>
          <p:cNvSpPr txBox="1">
            <a:spLocks/>
          </p:cNvSpPr>
          <p:nvPr/>
        </p:nvSpPr>
        <p:spPr>
          <a:xfrm>
            <a:off x="888887" y="1108378"/>
            <a:ext cx="5474591" cy="3409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EB662A-0334-C8EC-CA5C-A51840FE7A1D}"/>
              </a:ext>
            </a:extLst>
          </p:cNvPr>
          <p:cNvSpPr txBox="1">
            <a:spLocks/>
          </p:cNvSpPr>
          <p:nvPr/>
        </p:nvSpPr>
        <p:spPr>
          <a:xfrm>
            <a:off x="982193" y="1406308"/>
            <a:ext cx="5381285" cy="3409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Embedded systems </a:t>
            </a:r>
            <a:r>
              <a:rPr lang="en-US" b="1" dirty="0"/>
              <a:t>are </a:t>
            </a:r>
            <a:r>
              <a:rPr lang="en-US" dirty="0"/>
              <a:t>concurrent</a:t>
            </a:r>
          </a:p>
          <a:p>
            <a:pPr>
              <a:buFontTx/>
              <a:buChar char="-"/>
            </a:pPr>
            <a:r>
              <a:rPr lang="en-US" dirty="0"/>
              <a:t>Shared memory concurrency is a bad idea</a:t>
            </a:r>
          </a:p>
          <a:p>
            <a:pPr>
              <a:buFontTx/>
              <a:buChar char="-"/>
            </a:pPr>
            <a:r>
              <a:rPr lang="en-US" dirty="0"/>
              <a:t>Therac-25 and Toyota unintended acceleration</a:t>
            </a:r>
          </a:p>
        </p:txBody>
      </p:sp>
    </p:spTree>
    <p:extLst>
      <p:ext uri="{BB962C8B-B14F-4D97-AF65-F5344CB8AC3E}">
        <p14:creationId xmlns:p14="http://schemas.microsoft.com/office/powerpoint/2010/main" val="287679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9579-6774-003D-F62A-EFEB0CF3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Time is hard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7E88D8-AFEE-4D42-60CD-0776DA5ED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8294" y="260275"/>
            <a:ext cx="2645089" cy="228844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E9D76-1ABE-21EB-33AA-00AB66883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789" y="3221153"/>
            <a:ext cx="3389467" cy="1662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B175C-D93A-563F-AF42-1AE4FB97FF2A}"/>
              </a:ext>
            </a:extLst>
          </p:cNvPr>
          <p:cNvSpPr txBox="1">
            <a:spLocks/>
          </p:cNvSpPr>
          <p:nvPr/>
        </p:nvSpPr>
        <p:spPr>
          <a:xfrm>
            <a:off x="982193" y="1169447"/>
            <a:ext cx="3995443" cy="3409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AutoNum type="arabicPeriod"/>
            </a:pPr>
            <a:r>
              <a:rPr lang="en-US" dirty="0"/>
              <a:t>Accurate timestamping external events </a:t>
            </a:r>
          </a:p>
          <a:p>
            <a:pPr marL="457200" indent="-457200">
              <a:buFont typeface="Arial"/>
              <a:buAutoNum type="arabicPeriod"/>
            </a:pPr>
            <a:r>
              <a:rPr lang="en-US" dirty="0"/>
              <a:t>Accurately generating external events</a:t>
            </a:r>
          </a:p>
          <a:p>
            <a:pPr marL="457200" indent="-457200">
              <a:buFont typeface="Arial"/>
              <a:buAutoNum type="arabicPeriod"/>
            </a:pPr>
            <a:r>
              <a:rPr lang="en-US" dirty="0"/>
              <a:t>WCET and </a:t>
            </a:r>
            <a:r>
              <a:rPr lang="en-US" dirty="0" err="1"/>
              <a:t>schedulability</a:t>
            </a:r>
            <a:endParaRPr lang="en-US" dirty="0"/>
          </a:p>
          <a:p>
            <a:pPr marL="457200" indent="-457200">
              <a:buFont typeface="Arial"/>
              <a:buAutoNum type="arabicPeriod"/>
            </a:pPr>
            <a:r>
              <a:rPr lang="en-US" dirty="0"/>
              <a:t>Maintaining a logical timeline</a:t>
            </a:r>
          </a:p>
          <a:p>
            <a:pPr marL="457200" indent="-457200">
              <a:buFont typeface="Arial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9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B266-3508-A106-E130-515BE13F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1200329"/>
          </a:xfrm>
        </p:spPr>
        <p:txBody>
          <a:bodyPr/>
          <a:lstStyle/>
          <a:p>
            <a:r>
              <a:rPr lang="en-US" dirty="0"/>
              <a:t>Lingua Franca: A solution to all this</a:t>
            </a:r>
          </a:p>
        </p:txBody>
      </p:sp>
      <p:pic>
        <p:nvPicPr>
          <p:cNvPr id="4" name="Content Placeholder 3" descr="Icon&#10;&#10;Description automatically generated">
            <a:extLst>
              <a:ext uri="{FF2B5EF4-FFF2-40B4-BE49-F238E27FC236}">
                <a16:creationId xmlns:a16="http://schemas.microsoft.com/office/drawing/2014/main" id="{1D889800-94F0-D6FD-5175-A7F273A4D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820" y="1060414"/>
            <a:ext cx="4110505" cy="38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6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4EC6-A4D9-C353-EA45-FBB9F896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nutshell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43AB72-0295-809E-41B2-DA80D31BB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“Lingua Franca is a </a:t>
            </a:r>
            <a:r>
              <a:rPr lang="en-US" sz="4000" b="1" dirty="0"/>
              <a:t>polyglot, declarative, coordination language </a:t>
            </a:r>
            <a:r>
              <a:rPr lang="en-US" sz="4000" dirty="0"/>
              <a:t>for concurrent, real-time (and distributed) systems”</a:t>
            </a:r>
          </a:p>
        </p:txBody>
      </p:sp>
    </p:spTree>
    <p:extLst>
      <p:ext uri="{BB962C8B-B14F-4D97-AF65-F5344CB8AC3E}">
        <p14:creationId xmlns:p14="http://schemas.microsoft.com/office/powerpoint/2010/main" val="237654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2370-2AC8-AD85-AA12-DA8B9CA0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me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7D3DC-0406-92EC-697E-44AE39D10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90D82C-04F6-2F76-A1C3-53B57403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68" y="205979"/>
            <a:ext cx="6813164" cy="4795135"/>
          </a:xfrm>
          <a:prstGeom prst="rect">
            <a:avLst/>
          </a:prstGeom>
        </p:spPr>
      </p:pic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A7DBC6C0-D025-2356-718C-F9428F61A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93534" y="3298678"/>
            <a:ext cx="5443673" cy="193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37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7802</TotalTime>
  <Words>1497</Words>
  <Application>Microsoft Office PowerPoint</Application>
  <PresentationFormat>On-screen Show (16:9)</PresentationFormat>
  <Paragraphs>146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Office-tema</vt:lpstr>
      <vt:lpstr>Acrobat Document</vt:lpstr>
      <vt:lpstr>Beyond the threaded programming model on real-time operating systems</vt:lpstr>
      <vt:lpstr>Who are we?</vt:lpstr>
      <vt:lpstr>Where are embedded systems?</vt:lpstr>
      <vt:lpstr>Two problems in embedded systems design</vt:lpstr>
      <vt:lpstr>1. Concurrency is hard</vt:lpstr>
      <vt:lpstr>2. Time is hard</vt:lpstr>
      <vt:lpstr>Lingua Franca: A solution to all this</vt:lpstr>
      <vt:lpstr>In a nutshell</vt:lpstr>
      <vt:lpstr>Show me code</vt:lpstr>
      <vt:lpstr>Interaction and real-time</vt:lpstr>
      <vt:lpstr>Lingua Franca on embedded systems</vt:lpstr>
      <vt:lpstr>How to evaluate embedded systems frameworks</vt:lpstr>
      <vt:lpstr>Average-case performance</vt:lpstr>
      <vt:lpstr>Precision at Sensor and Actuator</vt:lpstr>
      <vt:lpstr>Interrupt timestamping precision and latency</vt:lpstr>
      <vt:lpstr>Thank you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Erling Rennemo Jellum</cp:lastModifiedBy>
  <cp:revision>136</cp:revision>
  <dcterms:created xsi:type="dcterms:W3CDTF">2013-06-10T16:56:09Z</dcterms:created>
  <dcterms:modified xsi:type="dcterms:W3CDTF">2023-01-23T17:24:45Z</dcterms:modified>
</cp:coreProperties>
</file>